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696" r:id="rId2"/>
    <p:sldId id="770" r:id="rId3"/>
    <p:sldId id="767" r:id="rId4"/>
    <p:sldId id="768" r:id="rId5"/>
    <p:sldId id="769" r:id="rId6"/>
    <p:sldId id="779" r:id="rId7"/>
    <p:sldId id="754" r:id="rId8"/>
    <p:sldId id="771" r:id="rId9"/>
    <p:sldId id="772" r:id="rId10"/>
    <p:sldId id="766" r:id="rId11"/>
    <p:sldId id="773" r:id="rId12"/>
    <p:sldId id="776" r:id="rId13"/>
    <p:sldId id="774" r:id="rId14"/>
    <p:sldId id="777" r:id="rId15"/>
    <p:sldId id="778" r:id="rId16"/>
    <p:sldId id="775" r:id="rId17"/>
    <p:sldId id="765" r:id="rId18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6700A53-A769-403F-A64D-8D0475BF0503}">
          <p14:sldIdLst>
            <p14:sldId id="696"/>
            <p14:sldId id="770"/>
            <p14:sldId id="767"/>
            <p14:sldId id="768"/>
            <p14:sldId id="769"/>
            <p14:sldId id="779"/>
            <p14:sldId id="754"/>
            <p14:sldId id="771"/>
            <p14:sldId id="772"/>
            <p14:sldId id="766"/>
            <p14:sldId id="773"/>
            <p14:sldId id="776"/>
            <p14:sldId id="774"/>
            <p14:sldId id="777"/>
            <p14:sldId id="778"/>
            <p14:sldId id="775"/>
            <p14:sldId id="7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44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49A14C89-A00C-4C53-9866-EC5476FD3C5C}" type="datetimeFigureOut">
              <a:rPr lang="en-US" smtClean="0"/>
              <a:pPr/>
              <a:t>3/9/2017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4CE4644C-9DB3-4637-BB61-7BCF242AFF60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3139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>
              <a:defRPr sz="1200"/>
            </a:lvl1pPr>
          </a:lstStyle>
          <a:p>
            <a:fld id="{18943A06-C2E7-4F7D-AE7D-A2D142A045CD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59" tIns="47380" rIns="94759" bIns="4738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0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>
              <a:defRPr sz="1200"/>
            </a:lvl1pPr>
          </a:lstStyle>
          <a:p>
            <a:fld id="{FB5E390D-F49B-4726-88D5-E953BCEA7E3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3116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D3E38B-56EA-4EE2-8446-1AEB9297B16A}" type="slidenum">
              <a:rPr lang="en-US" smtClean="0"/>
              <a:pPr/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67585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390D-F49B-4726-88D5-E953BCEA7E3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5749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41F5-73E7-4DBE-8876-4561CD0175DE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8905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80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9CE15A-E85B-4CFE-9447-8734484D399D}" type="slidenum">
              <a:rPr lang="de-DE" smtClean="0"/>
              <a:pPr/>
              <a:t>3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423070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80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9CE15A-E85B-4CFE-9447-8734484D399D}" type="slidenum">
              <a:rPr lang="de-DE" smtClean="0"/>
              <a:pPr/>
              <a:t>4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552202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80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9CE15A-E85B-4CFE-9447-8734484D399D}" type="slidenum">
              <a:rPr lang="de-DE" smtClean="0"/>
              <a:pPr/>
              <a:t>5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02051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41F5-73E7-4DBE-8876-4561CD0175DE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0250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241F5-73E7-4DBE-8876-4561CD0175DE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94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dirty="0" smtClean="0"/>
          </a:p>
        </p:txBody>
      </p:sp>
      <p:sp>
        <p:nvSpPr>
          <p:cNvPr id="2970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79E7DC-B24B-482A-8F2B-EC12C78849BE}" type="slidenum">
              <a:rPr lang="de-DE" smtClean="0"/>
              <a:pPr/>
              <a:t>9</a:t>
            </a:fld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439570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5E390D-F49B-4726-88D5-E953BCEA7E38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504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7"/>
          <p:cNvGraphicFramePr>
            <a:graphicFrameLocks noChangeAspect="1"/>
          </p:cNvGraphicFramePr>
          <p:nvPr/>
        </p:nvGraphicFramePr>
        <p:xfrm>
          <a:off x="0" y="0"/>
          <a:ext cx="91440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066" name="Image" r:id="rId3" imgW="4608390" imgH="292324" progId="">
                  <p:embed/>
                </p:oleObj>
              </mc:Choice>
              <mc:Fallback>
                <p:oleObj name="Image" r:id="rId3" imgW="4608390" imgH="292324" progId="">
                  <p:embed/>
                  <p:pic>
                    <p:nvPicPr>
                      <p:cNvPr id="0" name="Picture 12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8"/>
          <p:cNvGraphicFramePr>
            <a:graphicFrameLocks noChangeAspect="1"/>
          </p:cNvGraphicFramePr>
          <p:nvPr/>
        </p:nvGraphicFramePr>
        <p:xfrm>
          <a:off x="0" y="6669088"/>
          <a:ext cx="9144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067" name="Image" r:id="rId5" imgW="4608390" imgH="137160" progId="">
                  <p:embed/>
                </p:oleObj>
              </mc:Choice>
              <mc:Fallback>
                <p:oleObj name="Image" r:id="rId5" imgW="4608390" imgH="137160" progId="">
                  <p:embed/>
                  <p:pic>
                    <p:nvPicPr>
                      <p:cNvPr id="0" name="Picture 12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69088"/>
                        <a:ext cx="91440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umsplatzhalter 7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8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28691D2-973A-45E7-BDA9-2125208ACDC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Fußzeilenplatzhalter 9"/>
          <p:cNvSpPr>
            <a:spLocks noGrp="1"/>
          </p:cNvSpPr>
          <p:nvPr>
            <p:ph type="ftr" sz="quarter" idx="12"/>
          </p:nvPr>
        </p:nvSpPr>
        <p:spPr>
          <a:xfrm>
            <a:off x="3276600" y="6237288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448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7"/>
          <p:cNvGraphicFramePr>
            <a:graphicFrameLocks noChangeAspect="1"/>
          </p:cNvGraphicFramePr>
          <p:nvPr/>
        </p:nvGraphicFramePr>
        <p:xfrm>
          <a:off x="0" y="0"/>
          <a:ext cx="91440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946" name="Image" r:id="rId3" imgW="4608390" imgH="292324" progId="">
                  <p:embed/>
                </p:oleObj>
              </mc:Choice>
              <mc:Fallback>
                <p:oleObj name="Image" r:id="rId3" imgW="4608390" imgH="2923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8"/>
          <p:cNvGraphicFramePr>
            <a:graphicFrameLocks noChangeAspect="1"/>
          </p:cNvGraphicFramePr>
          <p:nvPr/>
        </p:nvGraphicFramePr>
        <p:xfrm>
          <a:off x="0" y="6669088"/>
          <a:ext cx="9144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947" name="Image" r:id="rId5" imgW="4608390" imgH="137160" progId="">
                  <p:embed/>
                </p:oleObj>
              </mc:Choice>
              <mc:Fallback>
                <p:oleObj name="Image" r:id="rId5" imgW="4608390" imgH="13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69088"/>
                        <a:ext cx="91440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umsplatzhalter 7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8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28691D2-973A-45E7-BDA9-2125208ACDC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Fußzeilenplatzhalter 9"/>
          <p:cNvSpPr>
            <a:spLocks noGrp="1"/>
          </p:cNvSpPr>
          <p:nvPr>
            <p:ph type="ftr" sz="quarter" idx="12"/>
          </p:nvPr>
        </p:nvSpPr>
        <p:spPr>
          <a:xfrm>
            <a:off x="3276600" y="6237288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510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7"/>
          <p:cNvGraphicFramePr>
            <a:graphicFrameLocks noChangeAspect="1"/>
          </p:cNvGraphicFramePr>
          <p:nvPr/>
        </p:nvGraphicFramePr>
        <p:xfrm>
          <a:off x="0" y="0"/>
          <a:ext cx="91440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990" name="Image" r:id="rId3" imgW="4608390" imgH="292324" progId="">
                  <p:embed/>
                </p:oleObj>
              </mc:Choice>
              <mc:Fallback>
                <p:oleObj name="Image" r:id="rId3" imgW="4608390" imgH="2923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8"/>
          <p:cNvGraphicFramePr>
            <a:graphicFrameLocks noChangeAspect="1"/>
          </p:cNvGraphicFramePr>
          <p:nvPr/>
        </p:nvGraphicFramePr>
        <p:xfrm>
          <a:off x="0" y="6669088"/>
          <a:ext cx="9144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991" name="Image" r:id="rId5" imgW="4608390" imgH="137160" progId="">
                  <p:embed/>
                </p:oleObj>
              </mc:Choice>
              <mc:Fallback>
                <p:oleObj name="Image" r:id="rId5" imgW="4608390" imgH="13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69088"/>
                        <a:ext cx="91440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1042988" y="1484313"/>
            <a:ext cx="7196137" cy="1082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 sz="1400"/>
            </a:lvl1pPr>
          </a:lstStyle>
          <a:p>
            <a:r>
              <a:rPr lang="en-GB" dirty="0"/>
              <a:t>Photon-Photon Entanglement with </a:t>
            </a:r>
            <a:br>
              <a:rPr lang="en-GB" dirty="0"/>
            </a:br>
            <a:r>
              <a:rPr lang="en-GB" dirty="0"/>
              <a:t>an Atom-Cavity System</a:t>
            </a:r>
            <a:endParaRPr lang="de-DE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90798-4AD8-4079-9BE3-61C07706FAD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5489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7"/>
          <p:cNvGraphicFramePr>
            <a:graphicFrameLocks noChangeAspect="1"/>
          </p:cNvGraphicFramePr>
          <p:nvPr/>
        </p:nvGraphicFramePr>
        <p:xfrm>
          <a:off x="0" y="0"/>
          <a:ext cx="91440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14" name="Image" r:id="rId3" imgW="4608390" imgH="292324" progId="">
                  <p:embed/>
                </p:oleObj>
              </mc:Choice>
              <mc:Fallback>
                <p:oleObj name="Image" r:id="rId3" imgW="4608390" imgH="2923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8"/>
          <p:cNvGraphicFramePr>
            <a:graphicFrameLocks noChangeAspect="1"/>
          </p:cNvGraphicFramePr>
          <p:nvPr/>
        </p:nvGraphicFramePr>
        <p:xfrm>
          <a:off x="0" y="6669088"/>
          <a:ext cx="9144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15" name="Image" r:id="rId5" imgW="4608390" imgH="137160" progId="">
                  <p:embed/>
                </p:oleObj>
              </mc:Choice>
              <mc:Fallback>
                <p:oleObj name="Image" r:id="rId5" imgW="4608390" imgH="13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69088"/>
                        <a:ext cx="91440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umsplatzhalter 7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8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28691D2-973A-45E7-BDA9-2125208ACDC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Fußzeilenplatzhalter 9"/>
          <p:cNvSpPr>
            <a:spLocks noGrp="1"/>
          </p:cNvSpPr>
          <p:nvPr>
            <p:ph type="ftr" sz="quarter" idx="12"/>
          </p:nvPr>
        </p:nvSpPr>
        <p:spPr>
          <a:xfrm>
            <a:off x="3276600" y="6237288"/>
            <a:ext cx="2895600" cy="45720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7073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7"/>
          <p:cNvGraphicFramePr>
            <a:graphicFrameLocks noChangeAspect="1"/>
          </p:cNvGraphicFramePr>
          <p:nvPr/>
        </p:nvGraphicFramePr>
        <p:xfrm>
          <a:off x="0" y="0"/>
          <a:ext cx="91440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38" name="Image" r:id="rId3" imgW="4608390" imgH="292324" progId="">
                  <p:embed/>
                </p:oleObj>
              </mc:Choice>
              <mc:Fallback>
                <p:oleObj name="Image" r:id="rId3" imgW="4608390" imgH="2923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28"/>
          <p:cNvGraphicFramePr>
            <a:graphicFrameLocks noChangeAspect="1"/>
          </p:cNvGraphicFramePr>
          <p:nvPr/>
        </p:nvGraphicFramePr>
        <p:xfrm>
          <a:off x="0" y="6669088"/>
          <a:ext cx="9144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39" name="Image" r:id="rId5" imgW="4608390" imgH="137160" progId="">
                  <p:embed/>
                </p:oleObj>
              </mc:Choice>
              <mc:Fallback>
                <p:oleObj name="Image" r:id="rId5" imgW="4608390" imgH="13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69088"/>
                        <a:ext cx="91440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1042988" y="1484313"/>
            <a:ext cx="7196137" cy="1082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 sz="1400"/>
            </a:lvl1pPr>
          </a:lstStyle>
          <a:p>
            <a:r>
              <a:rPr lang="en-GB" dirty="0"/>
              <a:t>Photon-Photon Entanglement with </a:t>
            </a:r>
            <a:br>
              <a:rPr lang="en-GB" dirty="0"/>
            </a:br>
            <a:r>
              <a:rPr lang="en-GB" dirty="0"/>
              <a:t>an Atom-Cavity System</a:t>
            </a:r>
            <a:endParaRPr lang="de-DE" dirty="0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90798-4AD8-4079-9BE3-61C07706FAD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991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elfolie: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7"/>
          <p:cNvGraphicFramePr>
            <a:graphicFrameLocks noChangeAspect="1"/>
          </p:cNvGraphicFramePr>
          <p:nvPr>
            <p:extLst/>
          </p:nvPr>
        </p:nvGraphicFramePr>
        <p:xfrm>
          <a:off x="0" y="2"/>
          <a:ext cx="91440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560" name="Image" r:id="rId3" imgW="4608390" imgH="292324" progId="">
                  <p:embed/>
                </p:oleObj>
              </mc:Choice>
              <mc:Fallback>
                <p:oleObj name="Image" r:id="rId3" imgW="4608390" imgH="2923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"/>
                        <a:ext cx="91440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8"/>
          <p:cNvGraphicFramePr>
            <a:graphicFrameLocks noChangeAspect="1"/>
          </p:cNvGraphicFramePr>
          <p:nvPr/>
        </p:nvGraphicFramePr>
        <p:xfrm>
          <a:off x="0" y="6669088"/>
          <a:ext cx="91440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561" name="Image" r:id="rId5" imgW="4608390" imgH="137160" progId="">
                  <p:embed/>
                </p:oleObj>
              </mc:Choice>
              <mc:Fallback>
                <p:oleObj name="Image" r:id="rId5" imgW="4608390" imgH="13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69088"/>
                        <a:ext cx="91440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82601" y="916781"/>
            <a:ext cx="6769100" cy="5384800"/>
          </a:xfrm>
        </p:spPr>
        <p:txBody>
          <a:bodyPr>
            <a:normAutofit/>
          </a:bodyPr>
          <a:lstStyle>
            <a:lvl1pPr marL="257175" indent="-257175">
              <a:buFont typeface="Calibri" panose="020F0502020204030204" pitchFamily="34" charset="0"/>
              <a:buChar char="–"/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0" y="33337"/>
            <a:ext cx="9144000" cy="241300"/>
          </a:xfrm>
        </p:spPr>
        <p:txBody>
          <a:bodyPr>
            <a:noAutofit/>
          </a:bodyPr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283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7E47-97FD-4C4E-AF70-96E053458915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C7E47-97FD-4C4E-AF70-96E053458915}" type="datetimeFigureOut">
              <a:rPr lang="de-DE" smtClean="0"/>
              <a:pPr/>
              <a:t>09.03.2017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93B2-5135-44C9-A2B1-4B9EAD04E6C5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700" r:id="rId13"/>
    <p:sldLayoutId id="2147483707" r:id="rId14"/>
    <p:sldLayoutId id="2147483711" r:id="rId15"/>
    <p:sldLayoutId id="2147483712" r:id="rId16"/>
    <p:sldLayoutId id="2147483713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11" descr="Ti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155" y="782786"/>
            <a:ext cx="7103745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Text Box 7"/>
          <p:cNvSpPr txBox="1">
            <a:spLocks noChangeArrowheads="1"/>
          </p:cNvSpPr>
          <p:nvPr/>
        </p:nvSpPr>
        <p:spPr bwMode="auto">
          <a:xfrm>
            <a:off x="-1853565" y="4220274"/>
            <a:ext cx="89916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latin typeface="Arial" charset="0"/>
              </a:rPr>
              <a:t>Mehdi Namazi</a:t>
            </a:r>
          </a:p>
          <a:p>
            <a:pPr algn="ctr"/>
            <a:r>
              <a:rPr lang="en-GB" sz="1400" b="1" dirty="0" smtClean="0">
                <a:latin typeface="Arial" charset="0"/>
              </a:rPr>
              <a:t>(Not the guy </a:t>
            </a:r>
            <a:r>
              <a:rPr lang="en-GB" sz="1400" b="1" dirty="0" smtClean="0">
                <a:latin typeface="Arial" charset="0"/>
              </a:rPr>
              <a:t>on </a:t>
            </a:r>
            <a:r>
              <a:rPr lang="en-GB" sz="1400" b="1" dirty="0" smtClean="0">
                <a:latin typeface="Arial" charset="0"/>
              </a:rPr>
              <a:t>the right)</a:t>
            </a:r>
          </a:p>
          <a:p>
            <a:pPr algn="ctr"/>
            <a:endParaRPr lang="en-GB" sz="1400" b="1" dirty="0">
              <a:latin typeface="Arial" charset="0"/>
            </a:endParaRPr>
          </a:p>
          <a:p>
            <a:pPr algn="ctr"/>
            <a:r>
              <a:rPr lang="en-GB" sz="2000" b="1" dirty="0" smtClean="0">
                <a:latin typeface="Arial" charset="0"/>
              </a:rPr>
              <a:t>Quantum Information Technology</a:t>
            </a:r>
          </a:p>
          <a:p>
            <a:pPr algn="ctr"/>
            <a:r>
              <a:rPr lang="en-GB" sz="2000" b="1" dirty="0" smtClean="0">
                <a:latin typeface="Arial" charset="0"/>
              </a:rPr>
              <a:t>Laboratory</a:t>
            </a:r>
            <a:endParaRPr lang="en-GB" sz="2000" b="1" dirty="0">
              <a:latin typeface="Arial" charset="0"/>
            </a:endParaRPr>
          </a:p>
          <a:p>
            <a:pPr algn="ctr"/>
            <a:endParaRPr lang="en-GB" sz="2000" b="1" dirty="0">
              <a:latin typeface="Arial" charset="0"/>
            </a:endParaRPr>
          </a:p>
        </p:txBody>
      </p:sp>
      <p:sp>
        <p:nvSpPr>
          <p:cNvPr id="14346" name="Rectangle 14"/>
          <p:cNvSpPr>
            <a:spLocks noChangeArrowheads="1"/>
          </p:cNvSpPr>
          <p:nvPr/>
        </p:nvSpPr>
        <p:spPr bwMode="auto">
          <a:xfrm>
            <a:off x="527208" y="1416164"/>
            <a:ext cx="77676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magic of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Dark-State </a:t>
            </a:r>
            <a:r>
              <a:rPr lang="en-US" sz="3200" dirty="0" err="1" smtClean="0">
                <a:solidFill>
                  <a:schemeClr val="bg1"/>
                </a:solidFill>
              </a:rPr>
              <a:t>Polaritons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80" y="3126760"/>
            <a:ext cx="3578840" cy="357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5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-975946" y="0"/>
            <a:ext cx="10119946" cy="833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000" b="1" dirty="0" smtClean="0">
                <a:solidFill>
                  <a:schemeClr val="bg1"/>
                </a:solidFill>
              </a:rPr>
              <a:t>                  </a:t>
            </a:r>
            <a:r>
              <a:rPr lang="de-DE" sz="2000" b="1" dirty="0" smtClean="0">
                <a:solidFill>
                  <a:schemeClr val="bg1"/>
                </a:solidFill>
              </a:rPr>
              <a:t>Towards Ultra-secure communication networks</a:t>
            </a:r>
            <a:endParaRPr lang="de-DE" sz="3200" b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8" b="8940"/>
          <a:stretch/>
        </p:blipFill>
        <p:spPr>
          <a:xfrm>
            <a:off x="0" y="1020685"/>
            <a:ext cx="9144000" cy="37394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07292" y="6386730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arXiv:1609.08676 (2016</a:t>
            </a:r>
            <a:r>
              <a:rPr lang="en-US" dirty="0" smtClean="0">
                <a:solidFill>
                  <a:srgbClr val="00B050"/>
                </a:solidFill>
              </a:rPr>
              <a:t>)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9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-19456"/>
            <a:ext cx="555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Towards photon-photon interactions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528"/>
            <a:ext cx="9144000" cy="490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3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" y="0"/>
            <a:ext cx="8850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Background information I: A quantum simulator using dark state </a:t>
            </a:r>
            <a:r>
              <a:rPr lang="en-US" b="1" dirty="0" err="1" smtClean="0">
                <a:solidFill>
                  <a:schemeClr val="bg1"/>
                </a:solidFill>
              </a:rPr>
              <a:t>polaritons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(DSP)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78" y="589097"/>
            <a:ext cx="3546897" cy="2244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818" y="603714"/>
            <a:ext cx="3530707" cy="2229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8" y="3651589"/>
            <a:ext cx="4770536" cy="27080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4540" y="2841988"/>
            <a:ext cx="118937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EIT setup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747775" y="1692994"/>
            <a:ext cx="668580" cy="18309"/>
          </a:xfrm>
          <a:prstGeom prst="straightConnector1">
            <a:avLst/>
          </a:prstGeom>
          <a:ln w="1238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603398" y="2856605"/>
            <a:ext cx="232140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Multiple EIT systems</a:t>
            </a:r>
            <a:endParaRPr lang="en-US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416355" y="3651589"/>
            <a:ext cx="478854" cy="443148"/>
          </a:xfrm>
          <a:prstGeom prst="straightConnector1">
            <a:avLst/>
          </a:prstGeom>
          <a:ln w="1238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274110" y="6308911"/>
            <a:ext cx="221416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Spinor of light setup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4895209" y="6308910"/>
            <a:ext cx="4233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Original proposal: PRL 105, 173603  </a:t>
            </a:r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dirty="0" smtClean="0">
                <a:solidFill>
                  <a:srgbClr val="00B050"/>
                </a:solidFill>
              </a:rPr>
              <a:t>2010).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72895" y="4351925"/>
            <a:ext cx="3964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- Key idea:  build several interacting EIT systems.</a:t>
            </a:r>
          </a:p>
        </p:txBody>
      </p:sp>
    </p:spTree>
    <p:extLst>
      <p:ext uri="{BB962C8B-B14F-4D97-AF65-F5344CB8AC3E}">
        <p14:creationId xmlns:p14="http://schemas.microsoft.com/office/powerpoint/2010/main" val="174647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-19456"/>
            <a:ext cx="555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Quantum Simulation with atoms and photons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535"/>
            <a:ext cx="9144000" cy="571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4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" y="0"/>
            <a:ext cx="686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Background information II: Dirac dynamics using spinor of light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807" y="533062"/>
            <a:ext cx="4041999" cy="15688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836" y="3486014"/>
            <a:ext cx="5061164" cy="150917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891" y="2505093"/>
            <a:ext cx="2483841" cy="55526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993" y="5319450"/>
            <a:ext cx="2295386" cy="4207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3938" y="5269226"/>
            <a:ext cx="2323305" cy="49697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36387" y="896001"/>
            <a:ext cx="347925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Having two Dark State </a:t>
            </a:r>
            <a:r>
              <a:rPr lang="en-US" b="1" dirty="0" err="1" smtClean="0"/>
              <a:t>Polaritons</a:t>
            </a:r>
            <a:r>
              <a:rPr lang="en-US" b="1" dirty="0" smtClean="0"/>
              <a:t> of the form: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191911" y="2436578"/>
            <a:ext cx="39511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Can be explained in terms of the spinor of light: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56443" y="4220596"/>
            <a:ext cx="395111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The spinor obeys a Dirac-like equation:</a:t>
            </a:r>
            <a:endParaRPr lang="en-US" b="1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076015" y="1602369"/>
            <a:ext cx="12197" cy="582873"/>
          </a:xfrm>
          <a:prstGeom prst="straightConnector1">
            <a:avLst/>
          </a:prstGeom>
          <a:ln w="1238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083603" y="3362763"/>
            <a:ext cx="12197" cy="582873"/>
          </a:xfrm>
          <a:prstGeom prst="straightConnector1">
            <a:avLst/>
          </a:prstGeom>
          <a:ln w="1238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403009" y="6387934"/>
            <a:ext cx="2515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PRL 105, 173603  </a:t>
            </a:r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dirty="0" smtClean="0">
                <a:solidFill>
                  <a:srgbClr val="00B050"/>
                </a:solidFill>
              </a:rPr>
              <a:t>2010).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3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1" y="0"/>
            <a:ext cx="555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Background Information III. </a:t>
            </a:r>
            <a:r>
              <a:rPr lang="en-US" b="1" dirty="0" err="1" smtClean="0">
                <a:solidFill>
                  <a:schemeClr val="bg1"/>
                </a:solidFill>
              </a:rPr>
              <a:t>Jackiw-Rebbi</a:t>
            </a:r>
            <a:r>
              <a:rPr lang="en-US" b="1" dirty="0" smtClean="0">
                <a:solidFill>
                  <a:schemeClr val="bg1"/>
                </a:solidFill>
              </a:rPr>
              <a:t>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418" y="1156924"/>
            <a:ext cx="3000069" cy="70636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49" y="3093156"/>
            <a:ext cx="3295637" cy="2203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686" y="2770539"/>
            <a:ext cx="3862738" cy="123701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201" y="4215618"/>
            <a:ext cx="1079668" cy="34416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162" y="4796606"/>
            <a:ext cx="2565731" cy="43368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3492" y="5522890"/>
            <a:ext cx="698768" cy="23849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4793" y="5516327"/>
            <a:ext cx="1048152" cy="22714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2433" y="5979168"/>
            <a:ext cx="1877943" cy="3293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198358" y="550758"/>
            <a:ext cx="395111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Describes a Dirac field coupled to a soliton or a spatially dependent mass term.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213696" y="1623205"/>
            <a:ext cx="39511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Predicts charge fractionalization and is a precursor to topological insulators.</a:t>
            </a:r>
            <a:endParaRPr lang="en-US" b="1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308904" y="1364728"/>
            <a:ext cx="668580" cy="18309"/>
          </a:xfrm>
          <a:prstGeom prst="straightConnector1">
            <a:avLst/>
          </a:prstGeom>
          <a:ln w="1238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78769" y="5379362"/>
            <a:ext cx="39511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 A double-tripod EIT scheme follows Dirac dynamics.</a:t>
            </a:r>
            <a:endParaRPr lang="en-US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308023" y="4359893"/>
            <a:ext cx="668580" cy="18309"/>
          </a:xfrm>
          <a:prstGeom prst="straightConnector1">
            <a:avLst/>
          </a:prstGeom>
          <a:ln w="1238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06647" y="6387922"/>
            <a:ext cx="4993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Original proposal: Scientific </a:t>
            </a:r>
            <a:r>
              <a:rPr lang="en-US" dirty="0">
                <a:solidFill>
                  <a:srgbClr val="00B050"/>
                </a:solidFill>
              </a:rPr>
              <a:t>Reports </a:t>
            </a:r>
            <a:r>
              <a:rPr lang="en-US" dirty="0" smtClean="0">
                <a:solidFill>
                  <a:srgbClr val="00B050"/>
                </a:solidFill>
              </a:rPr>
              <a:t>4, 6110 </a:t>
            </a:r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dirty="0" smtClean="0">
                <a:solidFill>
                  <a:srgbClr val="00B050"/>
                </a:solidFill>
              </a:rPr>
              <a:t>2014).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3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4171" y="6088559"/>
            <a:ext cx="65349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Thank You for your time </a:t>
            </a:r>
            <a:r>
              <a:rPr lang="en-US" sz="4400" b="1" dirty="0" smtClean="0">
                <a:sym typeface="Wingdings" panose="05000000000000000000" pitchFamily="2" charset="2"/>
              </a:rPr>
              <a:t> </a:t>
            </a:r>
            <a:endParaRPr lang="en-US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97" y="1405644"/>
            <a:ext cx="7448011" cy="414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4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 bwMode="auto">
          <a:xfrm>
            <a:off x="2670100" y="470662"/>
            <a:ext cx="3230594" cy="833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 smtClean="0"/>
              <a:t>Thank You </a:t>
            </a:r>
            <a:r>
              <a:rPr lang="de-DE" sz="4000" b="1" dirty="0" smtClean="0">
                <a:sym typeface="Wingdings" panose="05000000000000000000" pitchFamily="2" charset="2"/>
              </a:rPr>
              <a:t> </a:t>
            </a:r>
            <a:endParaRPr lang="de-DE" sz="4000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59" y="3725763"/>
            <a:ext cx="4137902" cy="2302781"/>
          </a:xfrm>
          <a:prstGeom prst="rect">
            <a:avLst/>
          </a:prstGeom>
        </p:spPr>
      </p:pic>
      <p:pic>
        <p:nvPicPr>
          <p:cNvPr id="10" name="Segnaposto contenuto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9" t="20028" r="37300"/>
          <a:stretch/>
        </p:blipFill>
        <p:spPr>
          <a:xfrm>
            <a:off x="2502468" y="1778452"/>
            <a:ext cx="882244" cy="1328801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 bwMode="auto">
          <a:xfrm>
            <a:off x="4744558" y="2092614"/>
            <a:ext cx="4044599" cy="314741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 smtClean="0"/>
              <a:t>Special thanks to:</a:t>
            </a:r>
          </a:p>
          <a:p>
            <a:endParaRPr lang="de-DE" sz="2400" b="1" dirty="0" smtClean="0"/>
          </a:p>
          <a:p>
            <a:r>
              <a:rPr lang="de-DE" sz="2000" b="1" dirty="0" smtClean="0"/>
              <a:t>Paolo Villoresi (QF lab)</a:t>
            </a:r>
          </a:p>
          <a:p>
            <a:r>
              <a:rPr lang="de-DE" sz="2000" b="1" dirty="0" smtClean="0"/>
              <a:t>Giuseppe Vallone (QF lab)</a:t>
            </a:r>
          </a:p>
          <a:p>
            <a:r>
              <a:rPr lang="de-DE" sz="2000" b="1" dirty="0" smtClean="0"/>
              <a:t>Eden Figueroa (QIT lab)</a:t>
            </a:r>
          </a:p>
          <a:p>
            <a:r>
              <a:rPr lang="de-DE" sz="2000" b="1" dirty="0" smtClean="0"/>
              <a:t>Reihaneh Shahrokhshahi (QIT)</a:t>
            </a:r>
          </a:p>
          <a:p>
            <a:r>
              <a:rPr lang="de-DE" sz="2000" b="1" dirty="0" smtClean="0"/>
              <a:t>Bertus Jordaan (QIT)</a:t>
            </a:r>
          </a:p>
          <a:p>
            <a:r>
              <a:rPr lang="de-DE" sz="2000" b="1" dirty="0" smtClean="0"/>
              <a:t>Connor Goham (QIT)</a:t>
            </a:r>
          </a:p>
          <a:p>
            <a:r>
              <a:rPr lang="de-DE" sz="2000" b="1" dirty="0" smtClean="0"/>
              <a:t>And many more ...</a:t>
            </a:r>
          </a:p>
        </p:txBody>
      </p:sp>
      <p:pic>
        <p:nvPicPr>
          <p:cNvPr id="12" name="Segnaposto contenuto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" r="86495"/>
          <a:stretch/>
        </p:blipFill>
        <p:spPr>
          <a:xfrm>
            <a:off x="972659" y="1792469"/>
            <a:ext cx="1091821" cy="1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6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Ti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" y="2214563"/>
            <a:ext cx="7632700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74675" y="3029243"/>
            <a:ext cx="78486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EIT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00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0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71450" y="-30439"/>
            <a:ext cx="8524875" cy="833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sz="2000" b="1" i="1" dirty="0">
                <a:solidFill>
                  <a:schemeClr val="bg1"/>
                </a:solidFill>
                <a:cs typeface="Times New Roman" pitchFamily="18" charset="0"/>
              </a:rPr>
              <a:t>Electromagnetically Induced Transparency (EIT)</a:t>
            </a:r>
            <a:endParaRPr lang="de-DE" sz="3200" b="1" i="1" dirty="0" smtClean="0">
              <a:solidFill>
                <a:schemeClr val="bg1"/>
              </a:solidFill>
            </a:endParaRPr>
          </a:p>
        </p:txBody>
      </p:sp>
      <p:pic>
        <p:nvPicPr>
          <p:cNvPr id="26" name="Picture 2" descr="Rb-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1646154"/>
            <a:ext cx="39751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" name="Object 2"/>
          <p:cNvGraphicFramePr>
            <a:graphicFrameLocks noChangeAspect="1"/>
          </p:cNvGraphicFramePr>
          <p:nvPr>
            <p:extLst/>
          </p:nvPr>
        </p:nvGraphicFramePr>
        <p:xfrm>
          <a:off x="5272087" y="4586204"/>
          <a:ext cx="708009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488" name="Equation" r:id="rId5" imgW="317160" imgH="203040" progId="Equation.3">
                  <p:embed/>
                </p:oleObj>
              </mc:Choice>
              <mc:Fallback>
                <p:oleObj name="Equation" r:id="rId5" imgW="317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2087" y="4586204"/>
                        <a:ext cx="708009" cy="45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938837" y="4551279"/>
            <a:ext cx="293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prstClr val="black"/>
                </a:solidFill>
              </a:rPr>
              <a:t>D1 Line @ 795nm</a:t>
            </a:r>
            <a:endParaRPr lang="de-DE" sz="2800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164" y="1059127"/>
            <a:ext cx="3951789" cy="474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477000" y="6456947"/>
            <a:ext cx="2935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cs typeface="Times New Roman" pitchFamily="18" charset="0"/>
              </a:rPr>
              <a:t>Rev. Mod. Phys. </a:t>
            </a:r>
            <a:r>
              <a:rPr lang="en-US" sz="1600" b="1" dirty="0">
                <a:solidFill>
                  <a:srgbClr val="00B050"/>
                </a:solidFill>
                <a:cs typeface="Times New Roman" pitchFamily="18" charset="0"/>
              </a:rPr>
              <a:t>77</a:t>
            </a:r>
            <a:r>
              <a:rPr lang="en-US" sz="1600" dirty="0">
                <a:solidFill>
                  <a:srgbClr val="00B050"/>
                </a:solidFill>
                <a:cs typeface="Times New Roman" pitchFamily="18" charset="0"/>
              </a:rPr>
              <a:t>, 633 (</a:t>
            </a:r>
            <a:r>
              <a:rPr lang="en-US" sz="1600" dirty="0" smtClean="0">
                <a:solidFill>
                  <a:srgbClr val="00B050"/>
                </a:solidFill>
                <a:cs typeface="Times New Roman" pitchFamily="18" charset="0"/>
              </a:rPr>
              <a:t>2005</a:t>
            </a:r>
            <a:r>
              <a:rPr lang="en-US" sz="1600" dirty="0">
                <a:solidFill>
                  <a:srgbClr val="00B050"/>
                </a:solidFill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441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0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171450" y="-30439"/>
            <a:ext cx="8524875" cy="833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sz="2000" b="1" i="1" dirty="0" smtClean="0">
                <a:solidFill>
                  <a:schemeClr val="bg1"/>
                </a:solidFill>
              </a:rPr>
              <a:t>EIT : A deeper look</a:t>
            </a:r>
            <a:endParaRPr lang="de-DE" sz="3200" b="1" i="1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301" y="4154906"/>
            <a:ext cx="3687834" cy="1820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802998"/>
            <a:ext cx="6448926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a quantized field:</a:t>
            </a:r>
          </a:p>
          <a:p>
            <a:endParaRPr lang="en-US" dirty="0"/>
          </a:p>
          <a:p>
            <a:r>
              <a:rPr lang="en-US" dirty="0" smtClean="0"/>
              <a:t>And the collective atomic operators:</a:t>
            </a:r>
          </a:p>
          <a:p>
            <a:endParaRPr lang="en-US" dirty="0"/>
          </a:p>
          <a:p>
            <a:r>
              <a:rPr lang="en-US" dirty="0" smtClean="0"/>
              <a:t>One can solve a set of Heisenberg-</a:t>
            </a:r>
            <a:r>
              <a:rPr lang="en-US" dirty="0" err="1" smtClean="0"/>
              <a:t>Lagevin</a:t>
            </a:r>
            <a:r>
              <a:rPr lang="en-US" dirty="0" smtClean="0"/>
              <a:t> equations:</a:t>
            </a:r>
          </a:p>
          <a:p>
            <a:endParaRPr lang="en-US" dirty="0"/>
          </a:p>
          <a:p>
            <a:r>
              <a:rPr lang="en-US" dirty="0" smtClean="0"/>
              <a:t>A simple solution to these equations is: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is the Dark-State </a:t>
            </a:r>
            <a:r>
              <a:rPr lang="en-US" dirty="0" err="1" smtClean="0"/>
              <a:t>Polaritons</a:t>
            </a:r>
            <a:r>
              <a:rPr lang="en-US" dirty="0" smtClean="0"/>
              <a:t> wave function!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404" y="1242957"/>
            <a:ext cx="3324225" cy="64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45" y="733370"/>
            <a:ext cx="3343275" cy="59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656" y="2962631"/>
            <a:ext cx="3105150" cy="590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3" y="3013350"/>
            <a:ext cx="4171950" cy="1857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819" y="1857047"/>
            <a:ext cx="3924300" cy="6381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308369" y="6407631"/>
            <a:ext cx="2209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P</a:t>
            </a:r>
            <a:r>
              <a:rPr lang="en-US" sz="1600" dirty="0" smtClean="0">
                <a:solidFill>
                  <a:srgbClr val="00B050"/>
                </a:solidFill>
              </a:rPr>
              <a:t>RL 84, 5094 (2000)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9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0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-2362198" y="-14621"/>
            <a:ext cx="8524875" cy="833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2000" b="1" i="1" dirty="0" smtClean="0">
                <a:solidFill>
                  <a:schemeClr val="bg1"/>
                </a:solidFill>
              </a:rPr>
              <a:t>Using EIT for light storage</a:t>
            </a:r>
            <a:endParaRPr lang="de-DE" sz="3200" b="1" i="1" dirty="0" smtClean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47050" y="3591142"/>
            <a:ext cx="7565849" cy="3054300"/>
            <a:chOff x="570650" y="2326522"/>
            <a:chExt cx="8238243" cy="3725027"/>
          </a:xfrm>
        </p:grpSpPr>
        <p:grpSp>
          <p:nvGrpSpPr>
            <p:cNvPr id="5" name="Group 4"/>
            <p:cNvGrpSpPr/>
            <p:nvPr/>
          </p:nvGrpSpPr>
          <p:grpSpPr>
            <a:xfrm>
              <a:off x="571500" y="2393885"/>
              <a:ext cx="8237393" cy="3657664"/>
              <a:chOff x="571500" y="2393885"/>
              <a:chExt cx="8237393" cy="3657664"/>
            </a:xfrm>
          </p:grpSpPr>
          <p:pic>
            <p:nvPicPr>
              <p:cNvPr id="8" name="Picture 7" descr="store_01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71500" y="2717800"/>
                <a:ext cx="8237393" cy="3333749"/>
              </a:xfrm>
              <a:prstGeom prst="rect">
                <a:avLst/>
              </a:prstGeom>
            </p:spPr>
          </p:pic>
          <p:pic>
            <p:nvPicPr>
              <p:cNvPr id="9" name="Picture 8" descr="01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286635" y="2393885"/>
                <a:ext cx="7258050" cy="581025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570650" y="2326522"/>
              <a:ext cx="414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 smtClean="0">
                  <a:solidFill>
                    <a:prstClr val="black"/>
                  </a:solidFill>
                </a:rPr>
                <a:t>P</a:t>
              </a:r>
              <a:endParaRPr lang="de-DE" sz="3200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5664" y="2618910"/>
              <a:ext cx="4459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prstClr val="black"/>
                  </a:solidFill>
                </a:rPr>
                <a:t>Ctrl</a:t>
              </a:r>
              <a:endParaRPr lang="de-DE" sz="1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984"/>
            <a:ext cx="2803922" cy="63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196" y="647635"/>
            <a:ext cx="2163655" cy="63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442" y="647635"/>
            <a:ext cx="2767124" cy="63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50347" r="51301" b="1726"/>
          <a:stretch/>
        </p:blipFill>
        <p:spPr>
          <a:xfrm>
            <a:off x="671044" y="1634504"/>
            <a:ext cx="2098627" cy="18509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4" t="51022" r="4656" b="1051"/>
          <a:stretch/>
        </p:blipFill>
        <p:spPr>
          <a:xfrm>
            <a:off x="3340430" y="1546487"/>
            <a:ext cx="2198421" cy="19389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50347" r="51301" b="1726"/>
          <a:stretch/>
        </p:blipFill>
        <p:spPr>
          <a:xfrm>
            <a:off x="6126126" y="1628701"/>
            <a:ext cx="2098627" cy="185096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25447" y="1632188"/>
            <a:ext cx="1199306" cy="1041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807402" y="2325707"/>
            <a:ext cx="1199306" cy="1041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9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 txBox="1">
            <a:spLocks/>
          </p:cNvSpPr>
          <p:nvPr/>
        </p:nvSpPr>
        <p:spPr bwMode="auto">
          <a:xfrm>
            <a:off x="-1859563" y="-30480"/>
            <a:ext cx="8524875" cy="833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b="1" dirty="0" smtClean="0">
                <a:solidFill>
                  <a:schemeClr val="bg1"/>
                </a:solidFill>
              </a:rPr>
              <a:t>Improvement of signal to background ratio</a:t>
            </a:r>
            <a:endParaRPr lang="de-DE" sz="3200" b="1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91" y="811875"/>
            <a:ext cx="4240842" cy="2314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5" y="802957"/>
            <a:ext cx="4109629" cy="22605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7675" y="6394174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arXiv:1512.07374 </a:t>
            </a:r>
            <a:r>
              <a:rPr lang="en-US" dirty="0">
                <a:solidFill>
                  <a:srgbClr val="00B050"/>
                </a:solidFill>
              </a:rPr>
              <a:t>(2015).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7"/>
          <a:stretch/>
        </p:blipFill>
        <p:spPr>
          <a:xfrm>
            <a:off x="0" y="3643953"/>
            <a:ext cx="8957579" cy="24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228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Ti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" y="2214563"/>
            <a:ext cx="7632700" cy="23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74675" y="3029243"/>
            <a:ext cx="78486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Applications of DSP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endParaRPr lang="de-D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163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0" b="80561"/>
          <a:stretch/>
        </p:blipFill>
        <p:spPr>
          <a:xfrm>
            <a:off x="172663" y="2487143"/>
            <a:ext cx="7573882" cy="18333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9" r="16438" b="62121"/>
          <a:stretch/>
        </p:blipFill>
        <p:spPr>
          <a:xfrm>
            <a:off x="172664" y="2483341"/>
            <a:ext cx="7529493" cy="1843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" t="38282" r="1283" b="31698"/>
          <a:stretch/>
        </p:blipFill>
        <p:spPr>
          <a:xfrm>
            <a:off x="115101" y="1682945"/>
            <a:ext cx="8910468" cy="2831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03" r="-172"/>
          <a:stretch/>
        </p:blipFill>
        <p:spPr>
          <a:xfrm>
            <a:off x="0" y="1683950"/>
            <a:ext cx="9026165" cy="29045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" y="0"/>
            <a:ext cx="555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Storing </a:t>
            </a:r>
            <a:r>
              <a:rPr lang="en-US" b="1" dirty="0" smtClean="0">
                <a:solidFill>
                  <a:schemeClr val="bg1"/>
                </a:solidFill>
              </a:rPr>
              <a:t>photonic </a:t>
            </a:r>
            <a:r>
              <a:rPr lang="en-US" b="1" dirty="0" err="1" smtClean="0">
                <a:solidFill>
                  <a:schemeClr val="bg1"/>
                </a:solidFill>
              </a:rPr>
              <a:t>qubits</a:t>
            </a:r>
            <a:r>
              <a:rPr lang="en-US" b="1" dirty="0" smtClean="0">
                <a:solidFill>
                  <a:schemeClr val="bg1"/>
                </a:solidFill>
              </a:rPr>
              <a:t> in warm vapor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68488" y="6322664"/>
            <a:ext cx="3275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Scientific Reports 5, 7658 (2015).</a:t>
            </a:r>
          </a:p>
        </p:txBody>
      </p:sp>
    </p:spTree>
    <p:extLst>
      <p:ext uri="{BB962C8B-B14F-4D97-AF65-F5344CB8AC3E}">
        <p14:creationId xmlns:p14="http://schemas.microsoft.com/office/powerpoint/2010/main" val="157878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el 1"/>
          <p:cNvSpPr txBox="1">
            <a:spLocks/>
          </p:cNvSpPr>
          <p:nvPr/>
        </p:nvSpPr>
        <p:spPr bwMode="auto">
          <a:xfrm>
            <a:off x="-2854960" y="-30480"/>
            <a:ext cx="8524875" cy="8334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b="1" dirty="0">
                <a:solidFill>
                  <a:schemeClr val="bg1"/>
                </a:solidFill>
                <a:latin typeface="+mn-lt"/>
              </a:rPr>
              <a:t>Q</a:t>
            </a:r>
            <a:r>
              <a:rPr lang="de-DE" sz="1800" b="1" dirty="0" smtClean="0">
                <a:solidFill>
                  <a:schemeClr val="bg1"/>
                </a:solidFill>
                <a:latin typeface="+mn-lt"/>
              </a:rPr>
              <a:t>uantum memory setup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764"/>
            <a:ext cx="9144000" cy="43784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4963" y="5802901"/>
            <a:ext cx="2005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Photon Generation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35569" y="709920"/>
            <a:ext cx="196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Quantum Memory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67629" y="710772"/>
            <a:ext cx="1683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Filtering system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6647" y="709920"/>
            <a:ext cx="330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Quantum State Characterization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21522" y="5802901"/>
            <a:ext cx="74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Probe</a:t>
            </a:r>
            <a:endParaRPr lang="en-US" b="1" dirty="0"/>
          </a:p>
        </p:txBody>
      </p:sp>
      <p:sp>
        <p:nvSpPr>
          <p:cNvPr id="13" name="Up Arrow 12"/>
          <p:cNvSpPr/>
          <p:nvPr/>
        </p:nvSpPr>
        <p:spPr>
          <a:xfrm>
            <a:off x="1140668" y="4732421"/>
            <a:ext cx="533618" cy="1070480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 rot="1283815">
            <a:off x="7112450" y="4671973"/>
            <a:ext cx="533618" cy="1070480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 rot="10800000">
            <a:off x="4408191" y="1079252"/>
            <a:ext cx="533618" cy="742104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 rot="12212032">
            <a:off x="7287701" y="1017165"/>
            <a:ext cx="533618" cy="1070480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 rot="7978791">
            <a:off x="1801589" y="975143"/>
            <a:ext cx="533618" cy="1121830"/>
          </a:xfrm>
          <a:prstGeom prst="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4" r="14537" b="5741"/>
          <a:stretch/>
        </p:blipFill>
        <p:spPr>
          <a:xfrm>
            <a:off x="3511254" y="4484830"/>
            <a:ext cx="2483894" cy="226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4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27559</TotalTime>
  <Words>362</Words>
  <Application>Microsoft Office PowerPoint</Application>
  <PresentationFormat>On-screen Show (4:3)</PresentationFormat>
  <Paragraphs>95</Paragraphs>
  <Slides>17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Times New Roman</vt:lpstr>
      <vt:lpstr>Wingdings</vt:lpstr>
      <vt:lpstr>Larissa-Design</vt:lpstr>
      <vt:lpstr>Image</vt:lpstr>
      <vt:lpstr>Equation</vt:lpstr>
      <vt:lpstr>PowerPoint Presentation</vt:lpstr>
      <vt:lpstr>PowerPoint Presentation</vt:lpstr>
      <vt:lpstr>Electromagnetically Induced Transparency (EIT)</vt:lpstr>
      <vt:lpstr>EIT : A deeper look</vt:lpstr>
      <vt:lpstr>Using EIT for light storage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Christian</dc:creator>
  <cp:lastModifiedBy>Mehdi Namazi</cp:lastModifiedBy>
  <cp:revision>1795</cp:revision>
  <cp:lastPrinted>2011-03-08T22:59:11Z</cp:lastPrinted>
  <dcterms:created xsi:type="dcterms:W3CDTF">2010-09-13T09:56:44Z</dcterms:created>
  <dcterms:modified xsi:type="dcterms:W3CDTF">2017-03-09T20:51:49Z</dcterms:modified>
</cp:coreProperties>
</file>